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6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6" r:id="rId8"/>
    <p:sldId id="265" r:id="rId9"/>
    <p:sldId id="267" r:id="rId10"/>
    <p:sldId id="258" r:id="rId11"/>
    <p:sldId id="268" r:id="rId12"/>
    <p:sldId id="270" r:id="rId13"/>
    <p:sldId id="269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0C7"/>
    <a:srgbClr val="E9DC7E"/>
    <a:srgbClr val="D7C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259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68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05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1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7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8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8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1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8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DgqUbKSFZQ?feature=oembed" TargetMode="External"/><Relationship Id="rId5" Type="http://schemas.openxmlformats.org/officeDocument/2006/relationships/hyperlink" Target="https://www.youtube.com/watch?v=qDgqUbKSFZQ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e7mXWqqjPI?feature=oembed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te7mXWqqjP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5EWmXKOsjM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m5EWmXKOsj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RIK-6nZkXc&amp;t=18s" TargetMode="Externa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_RIK-6nZkXc?start=18&amp;feature=oembed" TargetMode="Externa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3Xv_g3g-mA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3Xv_g3g-mA?feature=oembed" TargetMode="Externa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FZ55qGjaH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0FZ55qGjaHs?feature=oembed" TargetMode="Externa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1F57B0F3-A8E0-41BC-8EE0-80EDA74394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EC8BAA-B2A4-476B-8293-52E64257B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32" b="65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42BD0CA-AB68-4EF2-9E2A-C4E24BD45B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7A59E096-D7A0-4DAD-B089-04064F048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he-IL" sz="3200" dirty="0">
                <a:solidFill>
                  <a:schemeClr val="bg2"/>
                </a:solidFill>
              </a:rPr>
              <a:t>ברוכים הבאים!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="" xmlns:a16="http://schemas.microsoft.com/office/drawing/2014/main" id="{48EBFA54-9CFE-41A1-8DDB-413242535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 rtl="1"/>
            <a:r>
              <a:rPr lang="he-IL" sz="2000" dirty="0">
                <a:solidFill>
                  <a:schemeClr val="bg1"/>
                </a:solidFill>
              </a:rPr>
              <a:t>פעולה שבט</a:t>
            </a:r>
            <a:r>
              <a:rPr lang="en-US" sz="2000" dirty="0">
                <a:solidFill>
                  <a:schemeClr val="bg1"/>
                </a:solidFill>
              </a:rPr>
              <a:t> XXXX</a:t>
            </a:r>
            <a:endParaRPr lang="he-I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4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DA9B4367-F580-4B88-9004-E3717AB7A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8350" y="1346201"/>
            <a:ext cx="8115300" cy="3046228"/>
          </a:xfrm>
        </p:spPr>
        <p:txBody>
          <a:bodyPr>
            <a:normAutofit/>
          </a:bodyPr>
          <a:lstStyle/>
          <a:p>
            <a:r>
              <a:rPr lang="he-IL" sz="1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תחרות!</a:t>
            </a:r>
          </a:p>
        </p:txBody>
      </p:sp>
    </p:spTree>
    <p:extLst>
      <p:ext uri="{BB962C8B-B14F-4D97-AF65-F5344CB8AC3E}">
        <p14:creationId xmlns:p14="http://schemas.microsoft.com/office/powerpoint/2010/main" val="762820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9F6863FE-1423-450D-9D8E-32CC1CC0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sz="16600" b="1" dirty="0">
                <a:solidFill>
                  <a:schemeClr val="bg1"/>
                </a:solidFill>
              </a:rPr>
              <a:t>ריחוק חברתי</a:t>
            </a:r>
          </a:p>
        </p:txBody>
      </p:sp>
    </p:spTree>
    <p:extLst>
      <p:ext uri="{BB962C8B-B14F-4D97-AF65-F5344CB8AC3E}">
        <p14:creationId xmlns:p14="http://schemas.microsoft.com/office/powerpoint/2010/main" val="11641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מדיה מקוונת 1" title="תפילת הלל מרפסות בשכונה באשדוד">
            <a:hlinkClick r:id="" action="ppaction://media"/>
            <a:extLst>
              <a:ext uri="{FF2B5EF4-FFF2-40B4-BE49-F238E27FC236}">
                <a16:creationId xmlns="" xmlns:a16="http://schemas.microsoft.com/office/drawing/2014/main" id="{7E36AF72-9832-489D-8EF0-E51A42C3D7C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6074" y="626533"/>
            <a:ext cx="7939852" cy="446616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="" xmlns:a16="http://schemas.microsoft.com/office/drawing/2014/main" id="{0C9433BA-8F51-4DDE-92A7-6367A09D0630}"/>
              </a:ext>
            </a:extLst>
          </p:cNvPr>
          <p:cNvSpPr txBox="1"/>
          <p:nvPr/>
        </p:nvSpPr>
        <p:spPr>
          <a:xfrm>
            <a:off x="3048000" y="5679624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https://www.youtube.com/watch?v=qDgqUbKSFZQ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6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="" xmlns:a16="http://schemas.microsoft.com/office/drawing/2014/main" id="{0C9433BA-8F51-4DDE-92A7-6367A09D0630}"/>
              </a:ext>
            </a:extLst>
          </p:cNvPr>
          <p:cNvSpPr txBox="1"/>
          <p:nvPr/>
        </p:nvSpPr>
        <p:spPr>
          <a:xfrm>
            <a:off x="3048000" y="5679624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https://www.youtube.com/watch?v=te7mXWqqjPI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מדיה מקוונת 2" title="קולולם | מחוזקים לעולם - אברהם טל | נמל תל אביב | 1.1.18">
            <a:hlinkClick r:id="" action="ppaction://media"/>
            <a:extLst>
              <a:ext uri="{FF2B5EF4-FFF2-40B4-BE49-F238E27FC236}">
                <a16:creationId xmlns="" xmlns:a16="http://schemas.microsoft.com/office/drawing/2014/main" id="{B9D9C1DD-2E30-4073-918C-20F7B1072D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30400" y="359833"/>
            <a:ext cx="8331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0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="" xmlns:a16="http://schemas.microsoft.com/office/drawing/2014/main" id="{0C9433BA-8F51-4DDE-92A7-6367A09D0630}"/>
              </a:ext>
            </a:extLst>
          </p:cNvPr>
          <p:cNvSpPr txBox="1"/>
          <p:nvPr/>
        </p:nvSpPr>
        <p:spPr>
          <a:xfrm>
            <a:off x="3048000" y="5679624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https://www.youtube.com/watch?v=m5EWmXKOsjM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מדיה מקוונת 1" title="אחדות זה כוח - שילוב של שלושה סרטונים בנושא עבודת צוות">
            <a:hlinkClick r:id="" action="ppaction://media"/>
            <a:extLst>
              <a:ext uri="{FF2B5EF4-FFF2-40B4-BE49-F238E27FC236}">
                <a16:creationId xmlns="" xmlns:a16="http://schemas.microsoft.com/office/drawing/2014/main" id="{A473A013-440C-4B9B-A03C-6CC84573EA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58628" y="491066"/>
            <a:ext cx="8398935" cy="47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0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1F57B0F3-A8E0-41BC-8EE0-80EDA74394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9EC8BAA-B2A4-476B-8293-52E64257B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32" b="65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42BD0CA-AB68-4EF2-9E2A-C4E24BD45B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7A59E096-D7A0-4DAD-B089-04064F048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1850" y="2719294"/>
            <a:ext cx="5448300" cy="1057099"/>
          </a:xfrm>
        </p:spPr>
        <p:txBody>
          <a:bodyPr>
            <a:normAutofit fontScale="90000"/>
          </a:bodyPr>
          <a:lstStyle/>
          <a:p>
            <a:r>
              <a:rPr lang="he-IL" sz="4800" dirty="0">
                <a:solidFill>
                  <a:schemeClr val="bg2"/>
                </a:solidFill>
              </a:rPr>
              <a:t>ומה קורה בקורונה??</a:t>
            </a:r>
          </a:p>
        </p:txBody>
      </p:sp>
    </p:spTree>
    <p:extLst>
      <p:ext uri="{BB962C8B-B14F-4D97-AF65-F5344CB8AC3E}">
        <p14:creationId xmlns:p14="http://schemas.microsoft.com/office/powerpoint/2010/main" val="423261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chemeClr val="accent1">
                <a:lumMod val="97000"/>
                <a:lumOff val="3000"/>
              </a:schemeClr>
            </a:gs>
            <a:gs pos="14000">
              <a:schemeClr val="accent1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="" xmlns:a16="http://schemas.microsoft.com/office/drawing/2014/main" id="{2EB99B8C-4351-46B8-9EE1-4E3DFEA66E34}"/>
              </a:ext>
            </a:extLst>
          </p:cNvPr>
          <p:cNvSpPr txBox="1"/>
          <p:nvPr/>
        </p:nvSpPr>
        <p:spPr>
          <a:xfrm>
            <a:off x="2794000" y="6038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https://www.youtube.com/watch?v=_RIK-6nZkXc&amp;t=18s</a:t>
            </a:r>
            <a:endParaRPr lang="he-IL" dirty="0"/>
          </a:p>
        </p:txBody>
      </p:sp>
      <p:pic>
        <p:nvPicPr>
          <p:cNvPr id="7" name="מדיה מקוונת 6" title="&quot;בוכים מהתרגשות כשחושבים עליהם&quot;: בדידות ניצולי השואה בעידן הקורונה">
            <a:hlinkClick r:id="" action="ppaction://media"/>
            <a:extLst>
              <a:ext uri="{FF2B5EF4-FFF2-40B4-BE49-F238E27FC236}">
                <a16:creationId xmlns="" xmlns:a16="http://schemas.microsoft.com/office/drawing/2014/main" id="{F7A809B6-DCA8-4E24-A4D7-A01A9EB0EBB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596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9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F0C7"/>
            </a:gs>
            <a:gs pos="100000">
              <a:srgbClr val="D7C015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5EB70D26-9710-4C1B-8BA4-C30871A1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1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בדידות</a:t>
            </a:r>
          </a:p>
        </p:txBody>
      </p:sp>
    </p:spTree>
    <p:extLst>
      <p:ext uri="{BB962C8B-B14F-4D97-AF65-F5344CB8AC3E}">
        <p14:creationId xmlns:p14="http://schemas.microsoft.com/office/powerpoint/2010/main" val="109858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588BE379-4785-4815-8FC9-A24E80D37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C62F85E-7856-415B-BA26-EFA2D2EF05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1"/>
            <a:ext cx="60960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7A94DEED-5E0F-4E41-A445-58C14864C3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371600" y="1371600"/>
            <a:ext cx="3390900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9982008E-F669-4C28-86CD-055B3C242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827" y="1998921"/>
            <a:ext cx="2732567" cy="3487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e-IL" sz="4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הבחנה בין  מושגים</a:t>
            </a:r>
            <a:br>
              <a:rPr lang="he-IL" sz="4000" dirty="0"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endParaRPr lang="en-US" sz="4000" cap="all" spc="300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E1FEFA6-7D4F-4746-AE64-D4D52FE76D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="" xmlns:a16="http://schemas.microsoft.com/office/drawing/2014/main" id="{0DA87446-8670-4E33-8DCD-69290DA58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85280" y="182762"/>
            <a:ext cx="4770120" cy="57628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1"/>
            <a:r>
              <a:rPr lang="he-IL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בדידות </a:t>
            </a:r>
            <a:r>
              <a:rPr lang="en-US" sz="2000" u="sng" dirty="0">
                <a:solidFill>
                  <a:schemeClr val="tx1"/>
                </a:solidFill>
                <a:cs typeface="Guttman Hatzvi" panose="02010401010101010101" pitchFamily="2" charset="-79"/>
              </a:rPr>
              <a:t>(loneliness)</a:t>
            </a:r>
            <a:r>
              <a:rPr lang="he-IL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 </a:t>
            </a: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– </a:t>
            </a:r>
            <a: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תחושה אישית של פער בין רצונו של האדם בקשר חברתי לבין קשריו בפועל</a:t>
            </a:r>
          </a:p>
          <a:p>
            <a:pPr algn="r" rtl="1"/>
            <a:endParaRPr lang="he-IL" sz="2000" dirty="0">
              <a:solidFill>
                <a:schemeClr val="tx1"/>
              </a:solidFill>
              <a:latin typeface="Guttman Hatzvi" panose="02010401010101010101" pitchFamily="2" charset="-79"/>
              <a:cs typeface="Guttman Hatzvi" panose="02010401010101010101" pitchFamily="2" charset="-79"/>
            </a:endParaRPr>
          </a:p>
          <a:p>
            <a:pPr algn="r" rtl="1"/>
            <a:r>
              <a:rPr lang="he-IL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בידוד חברתי </a:t>
            </a:r>
            <a:r>
              <a:rPr lang="en-US" sz="2000" u="sng" dirty="0">
                <a:solidFill>
                  <a:schemeClr val="tx1"/>
                </a:solidFill>
                <a:cs typeface="Guttman Hatzvi" panose="02010401010101010101" pitchFamily="2" charset="-79"/>
              </a:rPr>
              <a:t>(isolation)</a:t>
            </a:r>
            <a:r>
              <a:rPr lang="he-IL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 </a:t>
            </a: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– </a:t>
            </a:r>
            <a: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מצב אובייקטיבי שבו אדם לא נמצא בקשרים חברתיים (כלא, מבחירה, קורונה...)</a:t>
            </a:r>
          </a:p>
          <a:p>
            <a:pPr algn="r" rtl="1"/>
            <a:endParaRPr lang="he-IL" sz="2000" dirty="0">
              <a:solidFill>
                <a:schemeClr val="tx1"/>
              </a:solidFill>
              <a:latin typeface="Guttman Hatzvi" panose="02010401010101010101" pitchFamily="2" charset="-79"/>
              <a:cs typeface="Guttman Hatzvi" panose="02010401010101010101" pitchFamily="2" charset="-79"/>
            </a:endParaRPr>
          </a:p>
          <a:p>
            <a:pPr algn="r" rtl="1"/>
            <a:r>
              <a:rPr lang="he-IL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התבודדות </a:t>
            </a:r>
            <a:r>
              <a:rPr lang="en-US" sz="2000" u="sng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 (</a:t>
            </a:r>
            <a:r>
              <a:rPr lang="en-US" sz="2000" u="sng" dirty="0">
                <a:solidFill>
                  <a:schemeClr val="tx1"/>
                </a:solidFill>
                <a:cs typeface="Guttman Hatzvi" panose="02010401010101010101" pitchFamily="2" charset="-79"/>
              </a:rPr>
              <a:t>solitude)</a:t>
            </a: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 – </a:t>
            </a:r>
            <a: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</a:br>
            <a:r>
              <a:rPr lang="he-IL" sz="2000" dirty="0">
                <a:solidFill>
                  <a:schemeClr val="tx1"/>
                </a:solidFill>
                <a:latin typeface="Guttman Hatzvi" panose="02010401010101010101" pitchFamily="2" charset="-79"/>
                <a:cs typeface="Guttman Hatzvi" panose="02010401010101010101" pitchFamily="2" charset="-79"/>
              </a:rPr>
              <a:t>מצב שבו אדם בוחר להיות לבד</a:t>
            </a:r>
          </a:p>
          <a:p>
            <a:pPr indent="-228600" algn="r" rt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כותרת 1">
            <a:extLst>
              <a:ext uri="{FF2B5EF4-FFF2-40B4-BE49-F238E27FC236}">
                <a16:creationId xmlns="" xmlns:a16="http://schemas.microsoft.com/office/drawing/2014/main" id="{58770C56-2D38-4058-BFB7-400FBE483F64}"/>
              </a:ext>
            </a:extLst>
          </p:cNvPr>
          <p:cNvSpPr txBox="1">
            <a:spLocks/>
          </p:cNvSpPr>
          <p:nvPr/>
        </p:nvSpPr>
        <p:spPr>
          <a:xfrm>
            <a:off x="6953368" y="4840826"/>
            <a:ext cx="4233944" cy="1560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he-IL" sz="4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לבד </a:t>
            </a:r>
            <a:r>
              <a:rPr lang="he-I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he-IL" sz="4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בודד</a:t>
            </a:r>
            <a:endParaRPr lang="en-US" sz="4000" cap="all" spc="300" dirty="0"/>
          </a:p>
        </p:txBody>
      </p:sp>
    </p:spTree>
    <p:extLst>
      <p:ext uri="{BB962C8B-B14F-4D97-AF65-F5344CB8AC3E}">
        <p14:creationId xmlns:p14="http://schemas.microsoft.com/office/powerpoint/2010/main" val="59959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="" xmlns:a16="http://schemas.microsoft.com/office/drawing/2014/main" id="{82D80406-783D-4ECF-B00C-CFA4BAA470F6}"/>
              </a:ext>
            </a:extLst>
          </p:cNvPr>
          <p:cNvSpPr txBox="1"/>
          <p:nvPr/>
        </p:nvSpPr>
        <p:spPr>
          <a:xfrm>
            <a:off x="2556933" y="6018291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https://www.youtube.com/watch?v=n3Xv_g3g-mA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מדיה מקוונת 3" title="Loneliness">
            <a:hlinkClick r:id="" action="ppaction://media"/>
            <a:extLst>
              <a:ext uri="{FF2B5EF4-FFF2-40B4-BE49-F238E27FC236}">
                <a16:creationId xmlns="" xmlns:a16="http://schemas.microsoft.com/office/drawing/2014/main" id="{BCCD1E51-E156-44C6-B7BB-3A8A704E5E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58333" y="350916"/>
            <a:ext cx="10075334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2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="" xmlns:a16="http://schemas.microsoft.com/office/drawing/2014/main" id="{091BE3A0-8602-4827-A3DF-1E84EEF4D6E1}"/>
              </a:ext>
            </a:extLst>
          </p:cNvPr>
          <p:cNvSpPr txBox="1"/>
          <p:nvPr/>
        </p:nvSpPr>
        <p:spPr>
          <a:xfrm>
            <a:off x="0" y="281000"/>
            <a:ext cx="1127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3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רעיונות לחיזוק הקשרים החברתיים בשבט </a:t>
            </a:r>
            <a:r>
              <a:rPr lang="he-IL" sz="3600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</a:t>
            </a:r>
            <a:r>
              <a:rPr lang="he-IL" sz="3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תקופת הקורונה</a:t>
            </a:r>
            <a:endParaRPr lang="he-IL" sz="3600" u="sng" dirty="0"/>
          </a:p>
        </p:txBody>
      </p:sp>
    </p:spTree>
    <p:extLst>
      <p:ext uri="{BB962C8B-B14F-4D97-AF65-F5344CB8AC3E}">
        <p14:creationId xmlns:p14="http://schemas.microsoft.com/office/powerpoint/2010/main" val="2421685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="" xmlns:a16="http://schemas.microsoft.com/office/drawing/2014/main" id="{3EB16598-3BB1-4586-825F-698A444FB3AC}"/>
              </a:ext>
            </a:extLst>
          </p:cNvPr>
          <p:cNvSpPr txBox="1"/>
          <p:nvPr/>
        </p:nvSpPr>
        <p:spPr>
          <a:xfrm>
            <a:off x="2506133" y="61399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https://www.youtube.com/watch?v=0FZ55qGjaHs</a:t>
            </a:r>
            <a:endParaRPr lang="he-IL" dirty="0"/>
          </a:p>
        </p:txBody>
      </p:sp>
      <p:pic>
        <p:nvPicPr>
          <p:cNvPr id="4" name="מדיה מקוונת 3" title="איך להתמודד עם בדידות בבידוד? | שאלה אחת">
            <a:hlinkClick r:id="" action="ppaction://media"/>
            <a:extLst>
              <a:ext uri="{FF2B5EF4-FFF2-40B4-BE49-F238E27FC236}">
                <a16:creationId xmlns="" xmlns:a16="http://schemas.microsoft.com/office/drawing/2014/main" id="{EA984384-8849-4FE5-898D-369909C4EA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55800" y="587375"/>
            <a:ext cx="9221141" cy="518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8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assicFrameVTI">
  <a:themeElements>
    <a:clrScheme name="AnalogousFromRegularSeed_2SEEDS">
      <a:dk1>
        <a:srgbClr val="000000"/>
      </a:dk1>
      <a:lt1>
        <a:srgbClr val="FFFFFF"/>
      </a:lt1>
      <a:dk2>
        <a:srgbClr val="36221E"/>
      </a:dk2>
      <a:lt2>
        <a:srgbClr val="E8E3E2"/>
      </a:lt2>
      <a:accent1>
        <a:srgbClr val="3BA7B1"/>
      </a:accent1>
      <a:accent2>
        <a:srgbClr val="46B28F"/>
      </a:accent2>
      <a:accent3>
        <a:srgbClr val="4D87C3"/>
      </a:accent3>
      <a:accent4>
        <a:srgbClr val="B13B65"/>
      </a:accent4>
      <a:accent5>
        <a:srgbClr val="C3534D"/>
      </a:accent5>
      <a:accent6>
        <a:srgbClr val="B1733B"/>
      </a:accent6>
      <a:hlink>
        <a:srgbClr val="BF4B3F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53</Words>
  <Application>Microsoft Office PowerPoint</Application>
  <PresentationFormat>מותאם אישית</PresentationFormat>
  <Paragraphs>20</Paragraphs>
  <Slides>13</Slides>
  <Notes>0</Notes>
  <HiddenSlides>0</HiddenSlides>
  <MMClips>6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4" baseType="lpstr">
      <vt:lpstr>ClassicFrameVTI</vt:lpstr>
      <vt:lpstr>ברוכים הבאים!</vt:lpstr>
      <vt:lpstr>תחרות!</vt:lpstr>
      <vt:lpstr>ריחוק חברתי</vt:lpstr>
      <vt:lpstr>מצגת של PowerPoint</vt:lpstr>
      <vt:lpstr>מצגת של PowerPoint</vt:lpstr>
      <vt:lpstr>מצגת של PowerPoint</vt:lpstr>
      <vt:lpstr>ומה קורה בקורונה??</vt:lpstr>
      <vt:lpstr>מצגת של PowerPoint</vt:lpstr>
      <vt:lpstr>בדידות</vt:lpstr>
      <vt:lpstr>הבחנה בין  מושגים 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ברוכים הבאים!</dc:title>
  <dc:creator>רעות אורדני</dc:creator>
  <cp:lastModifiedBy>נעה קורח- ניו מדיה</cp:lastModifiedBy>
  <cp:revision>7</cp:revision>
  <dcterms:created xsi:type="dcterms:W3CDTF">2020-10-11T05:17:09Z</dcterms:created>
  <dcterms:modified xsi:type="dcterms:W3CDTF">2020-11-16T07:28:07Z</dcterms:modified>
</cp:coreProperties>
</file>